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5" r:id="rId5"/>
    <p:sldId id="261" r:id="rId6"/>
    <p:sldId id="267" r:id="rId7"/>
    <p:sldId id="266" r:id="rId8"/>
    <p:sldId id="262" r:id="rId9"/>
    <p:sldId id="263" r:id="rId10"/>
    <p:sldId id="268" r:id="rId11"/>
    <p:sldId id="264" r:id="rId12"/>
    <p:sldId id="269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73" d="100"/>
          <a:sy n="73" d="100"/>
        </p:scale>
        <p:origin x="-10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07/08/2016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  <a:solidFill>
            <a:schemeClr val="bg2">
              <a:lumMod val="2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/>
          <a:lstStyle/>
          <a:p>
            <a:r>
              <a:rPr lang="es-CO" dirty="0" smtClean="0">
                <a:solidFill>
                  <a:schemeClr val="bg1"/>
                </a:solidFill>
                <a:latin typeface="Algerian" pitchFamily="82" charset="0"/>
              </a:rPr>
              <a:t>EL JUICIO INVESTIGADOR</a:t>
            </a:r>
            <a:endParaRPr lang="es-CO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348880"/>
            <a:ext cx="4464495" cy="3240359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Medio marco"/>
          <p:cNvSpPr/>
          <p:nvPr/>
        </p:nvSpPr>
        <p:spPr>
          <a:xfrm rot="16200000">
            <a:off x="3988723" y="3076171"/>
            <a:ext cx="1022534" cy="5040559"/>
          </a:xfrm>
          <a:prstGeom prst="halfFrame">
            <a:avLst/>
          </a:prstGeom>
          <a:solidFill>
            <a:schemeClr val="bg2">
              <a:lumMod val="2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407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es-CO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JUICIO INVESTIGADOR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5069160"/>
          </a:xfrm>
          <a:solidFill>
            <a:schemeClr val="accent3">
              <a:lumMod val="40000"/>
              <a:lumOff val="60000"/>
            </a:schemeClr>
          </a:solidFill>
          <a:effectLst>
            <a:glow rad="101600">
              <a:srgbClr val="C00000">
                <a:alpha val="60000"/>
              </a:srgbClr>
            </a:glow>
          </a:effectLst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dirty="0"/>
              <a:t>Datos previos indispensables</a:t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r>
              <a:rPr lang="es-CO" dirty="0" smtClean="0"/>
              <a:t>1. </a:t>
            </a:r>
            <a:r>
              <a:rPr lang="es-CO" dirty="0" smtClean="0">
                <a:solidFill>
                  <a:srgbClr val="C00000"/>
                </a:solidFill>
              </a:rPr>
              <a:t>No </a:t>
            </a:r>
            <a:r>
              <a:rPr lang="es-CO" dirty="0">
                <a:solidFill>
                  <a:srgbClr val="C00000"/>
                </a:solidFill>
              </a:rPr>
              <a:t>se puede desarrollar el tema sin </a:t>
            </a:r>
            <a:r>
              <a:rPr lang="es-CO" dirty="0" smtClean="0">
                <a:solidFill>
                  <a:srgbClr val="C00000"/>
                </a:solidFill>
              </a:rPr>
              <a:t>que </a:t>
            </a:r>
            <a:r>
              <a:rPr lang="es-CO" dirty="0">
                <a:solidFill>
                  <a:srgbClr val="C00000"/>
                </a:solidFill>
              </a:rPr>
              <a:t>primero definamos lo que entendemos por </a:t>
            </a:r>
            <a:r>
              <a:rPr lang="es-CO" dirty="0" smtClean="0">
                <a:solidFill>
                  <a:srgbClr val="C00000"/>
                </a:solidFill>
              </a:rPr>
              <a:t>«juicio investigador».</a:t>
            </a:r>
          </a:p>
          <a:p>
            <a:pPr marL="0" indent="0">
              <a:buNone/>
            </a:pPr>
            <a:r>
              <a:rPr lang="es-CO" dirty="0" smtClean="0"/>
              <a:t>2. </a:t>
            </a:r>
            <a:r>
              <a:rPr lang="es-CO" dirty="0">
                <a:solidFill>
                  <a:srgbClr val="C00000"/>
                </a:solidFill>
              </a:rPr>
              <a:t>L</a:t>
            </a:r>
            <a:r>
              <a:rPr lang="es-CO" dirty="0" smtClean="0">
                <a:solidFill>
                  <a:srgbClr val="C00000"/>
                </a:solidFill>
              </a:rPr>
              <a:t>uego </a:t>
            </a:r>
            <a:r>
              <a:rPr lang="es-CO" dirty="0">
                <a:solidFill>
                  <a:srgbClr val="C00000"/>
                </a:solidFill>
              </a:rPr>
              <a:t>indiquemos la necesidad de </a:t>
            </a:r>
            <a:r>
              <a:rPr lang="es-CO" dirty="0" smtClean="0">
                <a:solidFill>
                  <a:srgbClr val="C00000"/>
                </a:solidFill>
              </a:rPr>
              <a:t>conocerlo.</a:t>
            </a:r>
            <a:r>
              <a:rPr lang="es-CO" dirty="0" smtClean="0"/>
              <a:t> </a:t>
            </a:r>
          </a:p>
          <a:p>
            <a:pPr marL="0" indent="0">
              <a:buNone/>
            </a:pPr>
            <a:r>
              <a:rPr lang="es-CO" dirty="0" smtClean="0"/>
              <a:t>3. </a:t>
            </a:r>
            <a:r>
              <a:rPr lang="es-CO" dirty="0" smtClean="0">
                <a:solidFill>
                  <a:srgbClr val="C00000"/>
                </a:solidFill>
              </a:rPr>
              <a:t>Después </a:t>
            </a:r>
            <a:r>
              <a:rPr lang="es-CO" dirty="0">
                <a:solidFill>
                  <a:srgbClr val="C00000"/>
                </a:solidFill>
              </a:rPr>
              <a:t>su </a:t>
            </a:r>
            <a:r>
              <a:rPr lang="es-CO" dirty="0" smtClean="0">
                <a:solidFill>
                  <a:srgbClr val="C00000"/>
                </a:solidFill>
              </a:rPr>
              <a:t>importancia. </a:t>
            </a:r>
            <a:r>
              <a:rPr lang="es-CO" dirty="0">
                <a:solidFill>
                  <a:srgbClr val="C00000"/>
                </a:solidFill>
              </a:rPr>
              <a:t>y </a:t>
            </a:r>
            <a:endParaRPr lang="es-CO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s-CO" dirty="0" smtClean="0"/>
              <a:t>4. </a:t>
            </a:r>
            <a:r>
              <a:rPr lang="es-CO" dirty="0">
                <a:solidFill>
                  <a:srgbClr val="C00000"/>
                </a:solidFill>
              </a:rPr>
              <a:t>L</a:t>
            </a:r>
            <a:r>
              <a:rPr lang="es-CO" dirty="0" smtClean="0">
                <a:solidFill>
                  <a:srgbClr val="C00000"/>
                </a:solidFill>
              </a:rPr>
              <a:t>a </a:t>
            </a:r>
            <a:r>
              <a:rPr lang="es-CO" dirty="0">
                <a:solidFill>
                  <a:srgbClr val="C00000"/>
                </a:solidFill>
              </a:rPr>
              <a:t>fecha cuando se realiza</a:t>
            </a:r>
            <a:r>
              <a:rPr lang="es-CO" dirty="0" smtClean="0">
                <a:solidFill>
                  <a:srgbClr val="C00000"/>
                </a:solidFill>
              </a:rPr>
              <a:t>.</a:t>
            </a:r>
          </a:p>
          <a:p>
            <a:pPr marL="0" indent="0">
              <a:buNone/>
            </a:pPr>
            <a:r>
              <a:rPr lang="es-CO" b="1" dirty="0" smtClean="0"/>
              <a:t>5</a:t>
            </a:r>
            <a:r>
              <a:rPr lang="es-CO" dirty="0" smtClean="0">
                <a:solidFill>
                  <a:srgbClr val="C00000"/>
                </a:solidFill>
              </a:rPr>
              <a:t>. El juicio tiene 3 etapas: </a:t>
            </a:r>
            <a:r>
              <a:rPr lang="es-CO" sz="3600" b="1" dirty="0" smtClean="0"/>
              <a:t>(1</a:t>
            </a:r>
            <a:r>
              <a:rPr lang="es-CO" dirty="0" smtClean="0">
                <a:solidFill>
                  <a:srgbClr val="C00000"/>
                </a:solidFill>
              </a:rPr>
              <a:t>), El juicio </a:t>
            </a:r>
            <a:r>
              <a:rPr lang="es-CO" u="sng" dirty="0" smtClean="0">
                <a:solidFill>
                  <a:srgbClr val="C00000"/>
                </a:solidFill>
              </a:rPr>
              <a:t>investigador</a:t>
            </a:r>
            <a:r>
              <a:rPr lang="es-CO" dirty="0" smtClean="0">
                <a:solidFill>
                  <a:srgbClr val="C00000"/>
                </a:solidFill>
              </a:rPr>
              <a:t> propiamente dicho, de 1844, hasta que termine el tiempo de gracia; (</a:t>
            </a:r>
            <a:r>
              <a:rPr lang="es-CO" sz="3600" b="1" dirty="0" smtClean="0"/>
              <a:t>2</a:t>
            </a:r>
            <a:r>
              <a:rPr lang="es-CO" dirty="0" smtClean="0">
                <a:solidFill>
                  <a:srgbClr val="C00000"/>
                </a:solidFill>
              </a:rPr>
              <a:t>), el juicio </a:t>
            </a:r>
            <a:r>
              <a:rPr lang="es-CO" u="sng" dirty="0" smtClean="0">
                <a:solidFill>
                  <a:srgbClr val="C00000"/>
                </a:solidFill>
              </a:rPr>
              <a:t>comprobatorio</a:t>
            </a:r>
            <a:r>
              <a:rPr lang="es-CO" dirty="0" smtClean="0">
                <a:solidFill>
                  <a:srgbClr val="C00000"/>
                </a:solidFill>
              </a:rPr>
              <a:t>, lo realizan los redimidos en el cielo, para cerciorarse el por que algunos que se pensaba serían salvos no lo fueron; y (</a:t>
            </a:r>
            <a:r>
              <a:rPr lang="es-CO" sz="3600" b="1" dirty="0" smtClean="0"/>
              <a:t>3</a:t>
            </a:r>
            <a:r>
              <a:rPr lang="es-CO" dirty="0" smtClean="0">
                <a:solidFill>
                  <a:srgbClr val="C00000"/>
                </a:solidFill>
              </a:rPr>
              <a:t>), el juicio </a:t>
            </a:r>
            <a:r>
              <a:rPr lang="es-CO" u="sng" dirty="0" smtClean="0">
                <a:solidFill>
                  <a:srgbClr val="C00000"/>
                </a:solidFill>
              </a:rPr>
              <a:t>ejecutivo</a:t>
            </a:r>
            <a:r>
              <a:rPr lang="es-CO" dirty="0" smtClean="0">
                <a:solidFill>
                  <a:srgbClr val="C00000"/>
                </a:solidFill>
              </a:rPr>
              <a:t>, la ejecución de la sentencia de todos los impíos, y purificación de la tierra con el fuego, para erradicar toda contaminación de pecado. </a:t>
            </a:r>
            <a:endParaRPr lang="es-CO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571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150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s-CO" b="1" i="1" dirty="0" smtClean="0"/>
              <a:t>Analicemos uno por uno, estos cuatro puntos:</a:t>
            </a:r>
            <a:endParaRPr lang="es-CO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915000" cy="132474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5100" b="1" dirty="0" smtClean="0">
                <a:solidFill>
                  <a:srgbClr val="FF0000"/>
                </a:solidFill>
              </a:rPr>
              <a:t>1. </a:t>
            </a:r>
            <a:r>
              <a:rPr lang="es-CO" sz="4500" b="1" u="sng" dirty="0" smtClean="0"/>
              <a:t>Definición</a:t>
            </a:r>
            <a:r>
              <a:rPr lang="es-CO" dirty="0" smtClean="0"/>
              <a:t>. </a:t>
            </a:r>
            <a:r>
              <a:rPr lang="es-CO" dirty="0"/>
              <a:t>La definición que damos a continuación la extraemos de la E</a:t>
            </a:r>
            <a:r>
              <a:rPr lang="es-CO" dirty="0" smtClean="0"/>
              <a:t>nciclopedia Adventista:</a:t>
            </a:r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983" y="908720"/>
            <a:ext cx="252028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3573016"/>
            <a:ext cx="8352928" cy="276998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r>
              <a:rPr lang="es-CO" dirty="0"/>
              <a:t/>
            </a:r>
            <a:br>
              <a:rPr lang="es-CO" dirty="0"/>
            </a:br>
            <a:r>
              <a:rPr lang="es-CO" sz="2400" dirty="0"/>
              <a:t>"</a:t>
            </a:r>
            <a:r>
              <a:rPr lang="es-CO" sz="2800" dirty="0">
                <a:latin typeface="Agency FB" pitchFamily="34" charset="0"/>
              </a:rPr>
              <a:t>Es un término adventista para la fase preliminar del gran juicio final, por el cual Dios intervendrá en los asuntos humanos para terminar con el reinado del pecado e inaugurar el eterno reino de justicia de Cristo</a:t>
            </a:r>
            <a:r>
              <a:rPr lang="es-CO" sz="2400" dirty="0"/>
              <a:t>".</a:t>
            </a:r>
            <a:br>
              <a:rPr lang="es-CO" sz="2400" dirty="0"/>
            </a:br>
            <a:r>
              <a:rPr lang="es-CO" sz="2400" dirty="0"/>
              <a:t/>
            </a:r>
            <a:br>
              <a:rPr lang="es-CO" sz="2400" dirty="0"/>
            </a:br>
            <a:r>
              <a:rPr lang="es-CO" sz="2400" dirty="0"/>
              <a:t>Esta definición no quedaría completa si no decimos en qué consiste y cuál es el propósito del juicio investigador</a:t>
            </a:r>
            <a:r>
              <a:rPr lang="es-CO" sz="2400" dirty="0" smtClean="0"/>
              <a:t>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1057216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1"/>
            <a:ext cx="6203032" cy="2592288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Consiste </a:t>
            </a:r>
            <a:r>
              <a:rPr lang="es-CO" dirty="0">
                <a:latin typeface="Agency FB" pitchFamily="34" charset="0"/>
              </a:rPr>
              <a:t>en un examen de los registros de la vida de los que alguna vez han profesado aceptar la salvación en Cristo y que por lo tanto sus nombres han sido inscriptos en el 'libro de la vida del </a:t>
            </a:r>
            <a:r>
              <a:rPr lang="es-CO" dirty="0" smtClean="0">
                <a:latin typeface="Agency FB" pitchFamily="34" charset="0"/>
              </a:rPr>
              <a:t>Cordero</a:t>
            </a:r>
            <a:r>
              <a:rPr lang="es-CO" dirty="0" smtClean="0"/>
              <a:t>».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827584" y="4029165"/>
            <a:ext cx="7560840" cy="206210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>
            <a:spAutoFit/>
          </a:bodyPr>
          <a:lstStyle/>
          <a:p>
            <a:r>
              <a:rPr lang="es-CO" sz="3200" dirty="0"/>
              <a:t>Su propósito es verificar si éstos están en condiciones de ser ciudadanos del eterno reino de Dios.</a:t>
            </a:r>
            <a:br>
              <a:rPr lang="es-CO" sz="3200" dirty="0"/>
            </a:br>
            <a:endParaRPr lang="es-CO" sz="32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48680"/>
            <a:ext cx="2188369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8759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5100" b="1" dirty="0">
                <a:solidFill>
                  <a:srgbClr val="FF0000"/>
                </a:solidFill>
              </a:rPr>
              <a:t>2. </a:t>
            </a:r>
            <a:r>
              <a:rPr lang="es-CO" sz="4600" b="1" u="sng" dirty="0"/>
              <a:t>La necesidad de conocer el juicio investigador</a:t>
            </a:r>
            <a:r>
              <a:rPr lang="es-CO" sz="4200" b="1" dirty="0"/>
              <a:t>. </a:t>
            </a:r>
            <a:r>
              <a:rPr lang="es-CO" dirty="0"/>
              <a:t>Esta necesidad está claramente expresada en el siguiente párrafo:</a:t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r>
              <a:rPr lang="es-CO" dirty="0"/>
              <a:t>"</a:t>
            </a:r>
            <a:r>
              <a:rPr lang="es-CO" sz="3600" dirty="0">
                <a:latin typeface="Agency FB" pitchFamily="34" charset="0"/>
              </a:rPr>
              <a:t>El pueblo de Dios debería comprender claramente el asunto del Santuario y del juicio investigador. Todos necesitan conocer por sí </a:t>
            </a:r>
            <a:r>
              <a:rPr lang="es-CO" sz="3600" u="sng" dirty="0">
                <a:latin typeface="Agency FB" pitchFamily="34" charset="0"/>
              </a:rPr>
              <a:t>mismos</a:t>
            </a:r>
            <a:r>
              <a:rPr lang="es-CO" sz="3600" dirty="0">
                <a:latin typeface="Agency FB" pitchFamily="34" charset="0"/>
              </a:rPr>
              <a:t> el ministerio y la obra de su gran Sumo Sacerdote. De otro modo, les será imposible ejercitar la fe tan esencial en nuestros tiempos, o desempeñar el puesto al que Dios los llama</a:t>
            </a:r>
            <a:r>
              <a:rPr lang="es-CO" dirty="0"/>
              <a:t>".</a:t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r>
              <a:rPr lang="es-CO" dirty="0"/>
              <a:t>Las dos primeras declaraciones del párrafo citado no son más que dos formas de decir lo mismo. Destacamos la fuerza enfática de los verbos utilizados: "</a:t>
            </a:r>
            <a:r>
              <a:rPr lang="es-CO" b="1" dirty="0"/>
              <a:t>debería</a:t>
            </a:r>
            <a:r>
              <a:rPr lang="es-CO" dirty="0"/>
              <a:t>" y "</a:t>
            </a:r>
            <a:r>
              <a:rPr lang="es-CO" b="1" dirty="0"/>
              <a:t>necesitan</a:t>
            </a:r>
            <a:r>
              <a:rPr lang="es-CO" dirty="0"/>
              <a:t>". </a:t>
            </a:r>
            <a:r>
              <a:rPr lang="es-CO" b="1" dirty="0">
                <a:solidFill>
                  <a:srgbClr val="FF0000"/>
                </a:solidFill>
              </a:rPr>
              <a:t>Es un deber y una necesidad conocer el juicio investigador o el ministerio y la obra de nuestro gran Sumo Sacerdote. Es una necesidad y un deber porque este conocimiento es uno de los pilares fundamentales de la vida del cristiano verdadero. </a:t>
            </a:r>
          </a:p>
        </p:txBody>
      </p:sp>
    </p:spTree>
    <p:extLst>
      <p:ext uri="{BB962C8B-B14F-4D97-AF65-F5344CB8AC3E}">
        <p14:creationId xmlns:p14="http://schemas.microsoft.com/office/powerpoint/2010/main" val="104220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es-CO" sz="2800" dirty="0"/>
              <a:t>Es un deber y una necesidad conocer el juicio investigador o el ministerio y la obra de nuestro gran Sumo Sacerdote.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5301208"/>
            <a:ext cx="8229600" cy="1184995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Es una necesidad y un deber porque este conocimiento es uno de los pilares fundamentales de la vida del cristiano verdadero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88840"/>
            <a:ext cx="3456384" cy="301215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21497"/>
            <a:ext cx="3528392" cy="301215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lecha derecha"/>
          <p:cNvSpPr/>
          <p:nvPr/>
        </p:nvSpPr>
        <p:spPr>
          <a:xfrm rot="20056210">
            <a:off x="-486574" y="4336210"/>
            <a:ext cx="2359401" cy="1119336"/>
          </a:xfrm>
          <a:prstGeom prst="rightArrow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Cristo posó … </a:t>
            </a:r>
          </a:p>
          <a:p>
            <a:pPr algn="ctr"/>
            <a:r>
              <a:rPr lang="es-CO" dirty="0" smtClean="0"/>
              <a:t>en 1844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835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/>
              <a:t>Uno está vinculado a su relación personal con Dios: </a:t>
            </a:r>
            <a:r>
              <a:rPr lang="es-CO" dirty="0" smtClean="0"/>
              <a:t>(</a:t>
            </a:r>
            <a:r>
              <a:rPr lang="es-CO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), la </a:t>
            </a:r>
            <a:r>
              <a:rPr lang="es-CO" dirty="0"/>
              <a:t>capacidad de ejercer fe en él cuando todo parece oponerse a la fe; y </a:t>
            </a:r>
            <a:r>
              <a:rPr lang="es-CO" dirty="0" smtClean="0"/>
              <a:t>(</a:t>
            </a: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), el </a:t>
            </a:r>
            <a:r>
              <a:rPr lang="es-CO" dirty="0"/>
              <a:t>otro está vinculado a su relación con el prójimo ya que "el puesto al cual Dios nos llama" estará siempre relacionado </a:t>
            </a:r>
            <a:r>
              <a:rPr lang="es-CO" dirty="0" smtClean="0"/>
              <a:t>con la </a:t>
            </a:r>
            <a:r>
              <a:rPr lang="es-CO" dirty="0"/>
              <a:t>salvación de nuestros prójimos por ser éste el supremo interés de Dios sobre la </a:t>
            </a:r>
            <a:r>
              <a:rPr lang="es-CO" dirty="0" smtClean="0"/>
              <a:t>tierra.</a:t>
            </a:r>
            <a:endParaRPr lang="es-CO" dirty="0"/>
          </a:p>
          <a:p>
            <a:endParaRPr lang="es-CO" dirty="0"/>
          </a:p>
          <a:p>
            <a:pPr lvl="1"/>
            <a:r>
              <a:rPr lang="es-CO" dirty="0" smtClean="0"/>
              <a:t>El </a:t>
            </a:r>
            <a:r>
              <a:rPr lang="es-CO" dirty="0"/>
              <a:t>ser mismo del cristiano es un ser de fe y de acción que se fundamenta en Dios. </a:t>
            </a:r>
            <a:r>
              <a:rPr lang="es-CO" b="1" dirty="0">
                <a:solidFill>
                  <a:srgbClr val="FF0000"/>
                </a:solidFill>
              </a:rPr>
              <a:t>La acción es acción evangélica de proclamación, contenido vivo del Evangelio</a:t>
            </a:r>
            <a:r>
              <a:rPr lang="es-CO" dirty="0"/>
              <a:t>: Cristo Jesús. </a:t>
            </a:r>
            <a:endParaRPr lang="es-CO" dirty="0" smtClean="0"/>
          </a:p>
          <a:p>
            <a:pPr lvl="1"/>
            <a:endParaRPr lang="es-CO" dirty="0"/>
          </a:p>
          <a:p>
            <a:pPr lvl="1"/>
            <a:r>
              <a:rPr lang="es-CO" dirty="0" smtClean="0"/>
              <a:t>Todo </a:t>
            </a:r>
            <a:r>
              <a:rPr lang="es-CO" dirty="0"/>
              <a:t>lo que un cristiano es depende de su relación por la fe con Cristo y con la misión dada por Cristo. </a:t>
            </a:r>
            <a:r>
              <a:rPr lang="es-CO" b="1" dirty="0">
                <a:solidFill>
                  <a:srgbClr val="FF0000"/>
                </a:solidFill>
              </a:rPr>
              <a:t>Si tanto la fe como el cumplimiento de la misión son afectados por el conocimiento del juicio investigador, este conocimiento ciertamente se convierte en una necesidad y un deber cristiano en esta hora de crisis en la que nos toca vivir.</a:t>
            </a:r>
            <a:br>
              <a:rPr lang="es-CO" b="1" dirty="0">
                <a:solidFill>
                  <a:srgbClr val="FF0000"/>
                </a:solidFill>
              </a:rPr>
            </a:br>
            <a:endParaRPr lang="es-CO" b="1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520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32648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sz="5700" b="1" dirty="0" smtClean="0">
                <a:solidFill>
                  <a:srgbClr val="FF0000"/>
                </a:solidFill>
              </a:rPr>
              <a:t>3</a:t>
            </a:r>
            <a:r>
              <a:rPr lang="es-CO" sz="5100" b="1" dirty="0">
                <a:solidFill>
                  <a:srgbClr val="FF0000"/>
                </a:solidFill>
              </a:rPr>
              <a:t>. </a:t>
            </a:r>
            <a:r>
              <a:rPr lang="es-CO" sz="4000" b="1" u="sng" dirty="0"/>
              <a:t>Importancia del juicio investigador</a:t>
            </a:r>
            <a:r>
              <a:rPr lang="es-CO" sz="4000" b="1" u="sng" dirty="0" smtClean="0"/>
              <a:t>.</a:t>
            </a:r>
          </a:p>
          <a:p>
            <a:r>
              <a:rPr lang="es-CO" dirty="0" smtClean="0"/>
              <a:t> </a:t>
            </a:r>
            <a:r>
              <a:rPr lang="es-CO" dirty="0"/>
              <a:t>Sólo un breve párrafo de El Conflicto de los Siglos nos aclarará la tremenda importancia de esta parte de la obra de Cristo: "</a:t>
            </a:r>
            <a:r>
              <a:rPr lang="es-CO" sz="3400" b="1" dirty="0">
                <a:latin typeface="Agency FB" pitchFamily="34" charset="0"/>
              </a:rPr>
              <a:t>La intercesión de Cristo por el hombre en el santuario celestial es tan esencial para el plan de la salvación como lo fue su muerte en la cruz</a:t>
            </a:r>
            <a:r>
              <a:rPr lang="es-CO" dirty="0"/>
              <a:t>" .</a:t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r>
              <a:rPr lang="es-CO" dirty="0"/>
              <a:t>El resto del párrafo dice lo siguiente</a:t>
            </a:r>
            <a:r>
              <a:rPr lang="es-CO" dirty="0" smtClean="0"/>
              <a:t>:</a:t>
            </a:r>
            <a:r>
              <a:rPr lang="es-CO" dirty="0"/>
              <a:t> </a:t>
            </a:r>
            <a:r>
              <a:rPr lang="es-CO" dirty="0" smtClean="0"/>
              <a:t>"</a:t>
            </a:r>
            <a:r>
              <a:rPr lang="es-CO" sz="3400" b="1" dirty="0">
                <a:latin typeface="Agency FB" pitchFamily="34" charset="0"/>
              </a:rPr>
              <a:t>Con su muerte dio principio a aquella obra para cuya conclusión ascendió al cielo después de su resurrección</a:t>
            </a:r>
            <a:r>
              <a:rPr lang="es-CO" dirty="0"/>
              <a:t>. Por la fe debemos entrar velo adentro, </a:t>
            </a:r>
            <a:r>
              <a:rPr lang="es-CO" sz="3400" b="1" dirty="0">
                <a:latin typeface="Agency FB" pitchFamily="34" charset="0"/>
              </a:rPr>
              <a:t>'donde entró por nosotros como precursor Jesús</a:t>
            </a:r>
            <a:r>
              <a:rPr lang="es-CO" dirty="0"/>
              <a:t>' </a:t>
            </a:r>
            <a:r>
              <a:rPr lang="es-CO" b="1" dirty="0">
                <a:solidFill>
                  <a:srgbClr val="FF0000"/>
                </a:solidFill>
              </a:rPr>
              <a:t>(Heb. 6: 20</a:t>
            </a:r>
            <a:r>
              <a:rPr lang="es-CO" dirty="0"/>
              <a:t>). </a:t>
            </a:r>
            <a:endParaRPr lang="es-CO" dirty="0" smtClean="0"/>
          </a:p>
          <a:p>
            <a:endParaRPr lang="es-CO" dirty="0"/>
          </a:p>
          <a:p>
            <a:pPr marL="0" indent="0">
              <a:buNone/>
            </a:pPr>
            <a:r>
              <a:rPr lang="es-CO" dirty="0" smtClean="0"/>
              <a:t>Allí </a:t>
            </a:r>
            <a:r>
              <a:rPr lang="es-CO" dirty="0"/>
              <a:t>se refleja la luz de la cruz del Calvario; y allí podemos obtener una comprensión más clara de los misterios de la redención. </a:t>
            </a:r>
            <a:r>
              <a:rPr lang="es-CO" dirty="0">
                <a:solidFill>
                  <a:srgbClr val="FF0000"/>
                </a:solidFill>
              </a:rPr>
              <a:t>La salvación del hombre se cumple a un precio infinito para el cielo; el sacrificio hecho corresponde a las más amplias exigencias de la ley de Dios quebrantada</a:t>
            </a:r>
            <a:r>
              <a:rPr lang="es-CO" dirty="0"/>
              <a:t>. Jesús abrió el camino que lleva al trono del Padre, y por su mediación pueden ser presentados ante Dios los deseos sinceros de todos los que a él se allegan con fe".</a:t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2930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44616"/>
          </a:xfrm>
          <a:solidFill>
            <a:schemeClr val="accent4">
              <a:lumMod val="20000"/>
              <a:lumOff val="8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4200" b="1" dirty="0">
                <a:solidFill>
                  <a:srgbClr val="FF0000"/>
                </a:solidFill>
              </a:rPr>
              <a:t>4. </a:t>
            </a:r>
            <a:r>
              <a:rPr lang="es-CO" sz="3300" b="1" u="sng" dirty="0"/>
              <a:t>Fecha del juicio Investigador</a:t>
            </a:r>
            <a:r>
              <a:rPr lang="es-CO" sz="3300" b="1" dirty="0"/>
              <a:t>. </a:t>
            </a:r>
            <a:r>
              <a:rPr lang="es-CO" dirty="0"/>
              <a:t>No nos corresponde aquí analizar todos los detalles en cuanto a la fecha del juicio investigador, sino simplemente declarar que se realiza en el tiempo que media entre 1844 y la segunda venida de Cristo.</a:t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r>
              <a:rPr lang="es-CO" b="1" u="sng" dirty="0"/>
              <a:t>Problemas a estudiar y bosquejos de su desarrollo</a:t>
            </a:r>
            <a:br>
              <a:rPr lang="es-CO" b="1" u="sng" dirty="0"/>
            </a:br>
            <a:r>
              <a:rPr lang="es-CO" dirty="0"/>
              <a:t/>
            </a:r>
            <a:br>
              <a:rPr lang="es-CO" dirty="0"/>
            </a:br>
            <a:r>
              <a:rPr lang="es-CO" dirty="0"/>
              <a:t>El propósito de nuestro estudio es simplemente determinar la obra que Cristo está cumpliendo en el juicio investigador, a quiénes y cómo les afecta. Para lograr este objetivo analizaremos primero los servicios del Santuario y el juicio investigador, luego la obra de Cristo desde su ascensión y daremos finalmente una síntesis de lo que la Iglesia Adventista cree acerca del juicio investigador.</a:t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22878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dirty="0" smtClean="0"/>
              <a:t>Cristo pasó del Lugar Santo al Lugar Santísimo, en 1844.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5301208"/>
            <a:ext cx="8229600" cy="1440160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800" b="1" dirty="0" smtClean="0"/>
              <a:t>Y una ves terminada la evangelización del mundo, y el juicio investigador, dejará de interceder por los hombres, y regresará por su iglesia.</a:t>
            </a:r>
            <a:endParaRPr lang="es-CO" sz="28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916832"/>
            <a:ext cx="2406774" cy="312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lecha derecha"/>
          <p:cNvSpPr/>
          <p:nvPr/>
        </p:nvSpPr>
        <p:spPr>
          <a:xfrm>
            <a:off x="3131840" y="1916832"/>
            <a:ext cx="3312368" cy="3124562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 smtClean="0"/>
              <a:t>Desde 1844, hasta la conclusión de la gran controversia entre Cristo y Satanás, aproximadamente 187 años.</a:t>
            </a:r>
            <a:endParaRPr lang="es-CO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3"/>
            <a:ext cx="2664296" cy="312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8657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b="1" i="1" dirty="0" smtClean="0"/>
              <a:t>LOS </a:t>
            </a:r>
            <a:r>
              <a:rPr lang="es-CO" b="1" i="1" dirty="0"/>
              <a:t>SERVICIOS DEL SANTUARIO Y EL JUICIO </a:t>
            </a:r>
            <a:r>
              <a:rPr lang="es-CO" b="1" i="1" dirty="0" smtClean="0"/>
              <a:t>INVESTIGADOR</a:t>
            </a:r>
            <a:endParaRPr lang="es-CO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407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dirty="0" smtClean="0"/>
              <a:t>La </a:t>
            </a:r>
            <a:r>
              <a:rPr lang="es-CO" sz="2400" dirty="0"/>
              <a:t>doctrina del juicio investigador está relacionada con la doctrina del Santuario, por lo tanto no podemos estudiar el juicio investigador sin considerar primero el ministerio del Santuario</a:t>
            </a:r>
            <a:r>
              <a:rPr lang="es-CO" sz="2400" dirty="0" smtClean="0"/>
              <a:t>.</a:t>
            </a:r>
            <a:endParaRPr lang="es-CO" sz="2400" dirty="0"/>
          </a:p>
        </p:txBody>
      </p:sp>
      <p:sp>
        <p:nvSpPr>
          <p:cNvPr id="4" name="3 Rectángulo"/>
          <p:cNvSpPr/>
          <p:nvPr/>
        </p:nvSpPr>
        <p:spPr>
          <a:xfrm>
            <a:off x="455130" y="5226784"/>
            <a:ext cx="82809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En el ministerio del Santuario había dos servicios y tres clases de ofrendas relacionadas con ellos. Uno era el servicio diario. Se realizaba en el atrio y en el Lugar Santo cada día del año </a:t>
            </a:r>
            <a:r>
              <a:rPr lang="es-CO" sz="2000" b="1" dirty="0" smtClean="0">
                <a:solidFill>
                  <a:srgbClr val="C00000"/>
                </a:solidFill>
              </a:rPr>
              <a:t>(He. </a:t>
            </a:r>
            <a:r>
              <a:rPr lang="es-CO" sz="2000" b="1" dirty="0">
                <a:solidFill>
                  <a:srgbClr val="C00000"/>
                </a:solidFill>
              </a:rPr>
              <a:t>9:6)</a:t>
            </a:r>
            <a:r>
              <a:rPr lang="es-CO" sz="2000" dirty="0"/>
              <a:t>. Se presentaban los sacrificios de la mañana y de la tarde -el continuo- y los sacrificios que los pecadores presentaban como ofrenda por sus pecados individuales.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84984"/>
            <a:ext cx="3384376" cy="172819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84985"/>
            <a:ext cx="3600400" cy="172819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72152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b="1" i="1" dirty="0" smtClean="0"/>
              <a:t>Servicio anual en el Lugar Santísimo</a:t>
            </a:r>
            <a:endParaRPr lang="es-CO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3466728" cy="4525963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El segundo era el servicio anual, realizado en el Lugar Santísimo una vez al año (Heb. 9: 7), cuando se presentaban ofrendas de sacrificios especiales. </a:t>
            </a:r>
            <a:endParaRPr lang="es-CO" dirty="0" smtClean="0"/>
          </a:p>
          <a:p>
            <a:pPr algn="ctr"/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Este </a:t>
            </a:r>
            <a:r>
              <a:rPr lang="es-CO" dirty="0"/>
              <a:t>recibía el nombre de día de la expiación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/>
              <a:t>Ver Lev.16:2-10,21,22. </a:t>
            </a:r>
            <a:endParaRPr lang="es-CO" dirty="0"/>
          </a:p>
          <a:p>
            <a:pPr algn="ctr"/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149080"/>
            <a:ext cx="2016224" cy="244827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628800"/>
            <a:ext cx="4248472" cy="237780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767871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2254</TotalTime>
  <Words>662</Words>
  <Application>Microsoft Office PowerPoint</Application>
  <PresentationFormat>Presentación en pantalla (4:3)</PresentationFormat>
  <Paragraphs>38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Tema de Office</vt:lpstr>
      <vt:lpstr>EL JUICIO INVESTIGADOR</vt:lpstr>
      <vt:lpstr>EL JUICIO INVESTIGADOR </vt:lpstr>
      <vt:lpstr>Analicemos uno por uno, estos cuatro puntos:</vt:lpstr>
      <vt:lpstr>Presentación de PowerPoint</vt:lpstr>
      <vt:lpstr>Presentación de PowerPoint</vt:lpstr>
      <vt:lpstr>Es un deber y una necesidad conocer el juicio investigador o el ministerio y la obra de nuestro gran Sumo Sacerdote.</vt:lpstr>
      <vt:lpstr>Presentación de PowerPoint</vt:lpstr>
      <vt:lpstr>Presentación de PowerPoint</vt:lpstr>
      <vt:lpstr>Presentación de PowerPoint</vt:lpstr>
      <vt:lpstr>Cristo pasó del Lugar Santo al Lugar Santísimo, en 1844.</vt:lpstr>
      <vt:lpstr>LOS SERVICIOS DEL SANTUARIO Y EL JUICIO INVESTIGADOR</vt:lpstr>
      <vt:lpstr>Servicio anual en el Lugar Santísimo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JUICIO INVESTIGADOR</dc:title>
  <dc:creator>FAMILIA FIERRO CH</dc:creator>
  <cp:lastModifiedBy>TEMAS DE FE</cp:lastModifiedBy>
  <cp:revision>235</cp:revision>
  <dcterms:created xsi:type="dcterms:W3CDTF">2013-11-29T01:45:42Z</dcterms:created>
  <dcterms:modified xsi:type="dcterms:W3CDTF">2016-08-07T17:15:07Z</dcterms:modified>
</cp:coreProperties>
</file>